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4"/>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3229BAB4-3985-4DE9-9F53-521FA91F740E}" type="datetimeFigureOut">
              <a:rPr lang="en-US" smtClean="0"/>
              <a:t>4/10/2015</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212BCB25-DECB-4A14-BFD0-31E4C0406FC6}" type="slidenum">
              <a:rPr lang="en-US" smtClean="0"/>
              <a:t>‹#›</a:t>
            </a:fld>
            <a:endParaRPr lang="en-US"/>
          </a:p>
        </p:txBody>
      </p:sp>
    </p:spTree>
    <p:extLst>
      <p:ext uri="{BB962C8B-B14F-4D97-AF65-F5344CB8AC3E}">
        <p14:creationId xmlns:p14="http://schemas.microsoft.com/office/powerpoint/2010/main" val="1336321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1661221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88137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905353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2734383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68F059-7B83-4246-BE12-3630135F569A}"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38329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E68F059-7B83-4246-BE12-3630135F569A}"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2709918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E68F059-7B83-4246-BE12-3630135F569A}" type="datetimeFigureOut">
              <a:rPr lang="en-US" smtClean="0"/>
              <a:t>4/10/2015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336688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E68F059-7B83-4246-BE12-3630135F569A}" type="datetimeFigureOut">
              <a:rPr lang="en-US" smtClean="0"/>
              <a:t>4/10/2015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45105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68F059-7B83-4246-BE12-3630135F569A}" type="datetimeFigureOut">
              <a:rPr lang="en-US" smtClean="0"/>
              <a:t>4/10/2015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3576986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68F059-7B83-4246-BE12-3630135F569A}"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2422238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68F059-7B83-4246-BE12-3630135F569A}"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C759-7D1C-4F7D-96E6-07260BE350D8}" type="slidenum">
              <a:rPr lang="en-US" smtClean="0"/>
              <a:t>‹#›</a:t>
            </a:fld>
            <a:endParaRPr lang="en-US"/>
          </a:p>
        </p:txBody>
      </p:sp>
    </p:spTree>
    <p:extLst>
      <p:ext uri="{BB962C8B-B14F-4D97-AF65-F5344CB8AC3E}">
        <p14:creationId xmlns:p14="http://schemas.microsoft.com/office/powerpoint/2010/main" val="559912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68F059-7B83-4246-BE12-3630135F569A}" type="datetimeFigureOut">
              <a:rPr lang="en-US" smtClean="0"/>
              <a:t>4/10/2015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79C759-7D1C-4F7D-96E6-07260BE350D8}" type="slidenum">
              <a:rPr lang="en-US" smtClean="0"/>
              <a:t>‹#›</a:t>
            </a:fld>
            <a:endParaRPr lang="en-US"/>
          </a:p>
        </p:txBody>
      </p:sp>
    </p:spTree>
    <p:extLst>
      <p:ext uri="{BB962C8B-B14F-4D97-AF65-F5344CB8AC3E}">
        <p14:creationId xmlns:p14="http://schemas.microsoft.com/office/powerpoint/2010/main" val="23440218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www.pasco.com/prodCatalog/ME/ME-9426_amusement-park-physics-kit-15-pack/"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3209" y="1323029"/>
            <a:ext cx="4866964" cy="3645525"/>
          </a:xfrm>
          <a:prstGeom prst="rect">
            <a:avLst/>
          </a:prstGeom>
        </p:spPr>
      </p:pic>
      <p:sp>
        <p:nvSpPr>
          <p:cNvPr id="5" name="TextBox 4"/>
          <p:cNvSpPr txBox="1"/>
          <p:nvPr/>
        </p:nvSpPr>
        <p:spPr>
          <a:xfrm>
            <a:off x="1959429" y="562947"/>
            <a:ext cx="8447697" cy="646331"/>
          </a:xfrm>
          <a:prstGeom prst="rect">
            <a:avLst/>
          </a:prstGeom>
          <a:noFill/>
        </p:spPr>
        <p:txBody>
          <a:bodyPr wrap="none" rtlCol="0">
            <a:spAutoFit/>
          </a:bodyPr>
          <a:lstStyle/>
          <a:p>
            <a:r>
              <a:rPr lang="en-US" sz="3600" b="1" dirty="0" smtClean="0"/>
              <a:t>Planning a trip to Six Flags Magic Mountain</a:t>
            </a:r>
            <a:endParaRPr lang="en-US" sz="3600" b="1" dirty="0"/>
          </a:p>
        </p:txBody>
      </p:sp>
      <p:sp>
        <p:nvSpPr>
          <p:cNvPr id="6" name="TextBox 5"/>
          <p:cNvSpPr txBox="1"/>
          <p:nvPr/>
        </p:nvSpPr>
        <p:spPr>
          <a:xfrm>
            <a:off x="3954469" y="5081864"/>
            <a:ext cx="3584443" cy="1569660"/>
          </a:xfrm>
          <a:prstGeom prst="rect">
            <a:avLst/>
          </a:prstGeom>
          <a:noFill/>
        </p:spPr>
        <p:txBody>
          <a:bodyPr wrap="none" rtlCol="0">
            <a:spAutoFit/>
          </a:bodyPr>
          <a:lstStyle/>
          <a:p>
            <a:pPr algn="ctr"/>
            <a:r>
              <a:rPr lang="en-US" sz="3200" dirty="0" smtClean="0"/>
              <a:t>Amy Johnson</a:t>
            </a:r>
          </a:p>
          <a:p>
            <a:pPr algn="ctr"/>
            <a:r>
              <a:rPr lang="en-US" sz="3200" dirty="0" smtClean="0"/>
              <a:t>Saguaro High School</a:t>
            </a:r>
          </a:p>
          <a:p>
            <a:pPr algn="ctr"/>
            <a:r>
              <a:rPr lang="en-US" sz="3200" dirty="0" smtClean="0"/>
              <a:t>Scottsdale, Arizona</a:t>
            </a:r>
            <a:endParaRPr lang="en-US" sz="3200" dirty="0"/>
          </a:p>
        </p:txBody>
      </p:sp>
    </p:spTree>
    <p:extLst>
      <p:ext uri="{BB962C8B-B14F-4D97-AF65-F5344CB8AC3E}">
        <p14:creationId xmlns:p14="http://schemas.microsoft.com/office/powerpoint/2010/main" val="3335591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6247864"/>
          </a:xfrm>
          <a:prstGeom prst="rect">
            <a:avLst/>
          </a:prstGeom>
          <a:noFill/>
        </p:spPr>
        <p:txBody>
          <a:bodyPr wrap="square" rtlCol="0">
            <a:spAutoFit/>
          </a:bodyPr>
          <a:lstStyle/>
          <a:p>
            <a:r>
              <a:rPr lang="en-US" sz="3200" b="1" dirty="0" smtClean="0"/>
              <a:t>Permission Slips</a:t>
            </a:r>
          </a:p>
          <a:p>
            <a:endParaRPr lang="en-US" sz="2800" b="1" dirty="0" smtClean="0"/>
          </a:p>
          <a:p>
            <a:r>
              <a:rPr lang="en-US" sz="2800" dirty="0" smtClean="0"/>
              <a:t>Of course you must follow any district requirements to get permission for your students to attend the trip. We have added our own behavior contract and ask our parents to sign both the district waiver and the behavior contract.</a:t>
            </a:r>
          </a:p>
          <a:p>
            <a:endParaRPr lang="en-US" sz="2800" dirty="0" smtClean="0"/>
          </a:p>
          <a:p>
            <a:r>
              <a:rPr lang="en-US" sz="3200" b="1" dirty="0" smtClean="0"/>
              <a:t>The Labs</a:t>
            </a:r>
          </a:p>
          <a:p>
            <a:endParaRPr lang="en-US" sz="2800" b="1" dirty="0" smtClean="0"/>
          </a:p>
          <a:p>
            <a:r>
              <a:rPr lang="en-US" sz="2800" dirty="0" smtClean="0"/>
              <a:t>We provide the students with the </a:t>
            </a:r>
            <a:r>
              <a:rPr lang="en-US" sz="2800" dirty="0" smtClean="0">
                <a:hlinkClick r:id="rId3"/>
              </a:rPr>
              <a:t>Amusement Park Physics </a:t>
            </a:r>
            <a:r>
              <a:rPr lang="en-US" sz="2800" dirty="0" smtClean="0"/>
              <a:t>equipment that can be purchased from Pasco Scientific. We also suggest several phone apps that can be useful for data taking. In the provided materials you can find the labs as well as information about methods of taking measurements in the park.</a:t>
            </a:r>
            <a:endParaRPr lang="en-US" sz="2800" dirty="0"/>
          </a:p>
        </p:txBody>
      </p:sp>
    </p:spTree>
    <p:extLst>
      <p:ext uri="{BB962C8B-B14F-4D97-AF65-F5344CB8AC3E}">
        <p14:creationId xmlns:p14="http://schemas.microsoft.com/office/powerpoint/2010/main" val="3946451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7" dur="500"/>
                                        <p:tgtEl>
                                          <p:spTgt spid="5">
                                            <p:txEl>
                                              <p:pRg st="4" end="4"/>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5">
                                            <p:txEl>
                                              <p:pRg st="6" end="6"/>
                                            </p:txEl>
                                          </p:spTgt>
                                        </p:tgtEl>
                                        <p:attrNameLst>
                                          <p:attrName>style.visibility</p:attrName>
                                        </p:attrNameLst>
                                      </p:cBhvr>
                                      <p:to>
                                        <p:strVal val="visible"/>
                                      </p:to>
                                    </p:set>
                                    <p:animEffect transition="in" filter="randombar(horizontal)">
                                      <p:cBhvr>
                                        <p:cTn id="1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4031873"/>
          </a:xfrm>
          <a:prstGeom prst="rect">
            <a:avLst/>
          </a:prstGeom>
          <a:noFill/>
        </p:spPr>
        <p:txBody>
          <a:bodyPr wrap="square" rtlCol="0">
            <a:spAutoFit/>
          </a:bodyPr>
          <a:lstStyle/>
          <a:p>
            <a:r>
              <a:rPr lang="en-US" sz="3200" b="1" dirty="0" smtClean="0"/>
              <a:t>Alternative Assignment</a:t>
            </a:r>
          </a:p>
          <a:p>
            <a:endParaRPr lang="en-US" sz="3200" dirty="0"/>
          </a:p>
          <a:p>
            <a:r>
              <a:rPr lang="en-US" sz="3200" dirty="0" smtClean="0"/>
              <a:t>Not all students are able to take the trip due to conflicts, fear of roller coasters, illness, cost, etc.</a:t>
            </a:r>
          </a:p>
          <a:p>
            <a:endParaRPr lang="en-US" sz="3200" dirty="0"/>
          </a:p>
          <a:p>
            <a:r>
              <a:rPr lang="en-US" sz="3200" dirty="0" smtClean="0"/>
              <a:t>For students who do not go on the trip we provide an alternative assignment that involves having them complete similar calculations on a roller coaster that they design. </a:t>
            </a:r>
          </a:p>
        </p:txBody>
      </p:sp>
    </p:spTree>
    <p:extLst>
      <p:ext uri="{BB962C8B-B14F-4D97-AF65-F5344CB8AC3E}">
        <p14:creationId xmlns:p14="http://schemas.microsoft.com/office/powerpoint/2010/main" val="37385514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3539430"/>
          </a:xfrm>
          <a:prstGeom prst="rect">
            <a:avLst/>
          </a:prstGeom>
          <a:noFill/>
        </p:spPr>
        <p:txBody>
          <a:bodyPr wrap="square" rtlCol="0">
            <a:spAutoFit/>
          </a:bodyPr>
          <a:lstStyle/>
          <a:p>
            <a:r>
              <a:rPr lang="en-US" sz="3200" b="1" dirty="0" smtClean="0"/>
              <a:t>The Test</a:t>
            </a:r>
          </a:p>
          <a:p>
            <a:endParaRPr lang="en-US" sz="3200" dirty="0" smtClean="0"/>
          </a:p>
          <a:p>
            <a:r>
              <a:rPr lang="en-US" sz="3200" dirty="0" smtClean="0"/>
              <a:t>Some of the instructors in our district also give the students a test when they return from the trip to test their knowledge on being able to complete the calculations. This is to reduce cheating or allowing your partner to do all the work/learning. The test that is currently being used by Desert Mountain High </a:t>
            </a:r>
            <a:r>
              <a:rPr lang="en-US" sz="3200" smtClean="0"/>
              <a:t>School is on the CD.</a:t>
            </a:r>
            <a:endParaRPr lang="en-US" sz="2800" dirty="0"/>
          </a:p>
        </p:txBody>
      </p:sp>
    </p:spTree>
    <p:extLst>
      <p:ext uri="{BB962C8B-B14F-4D97-AF65-F5344CB8AC3E}">
        <p14:creationId xmlns:p14="http://schemas.microsoft.com/office/powerpoint/2010/main" val="1982446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335903" y="261258"/>
            <a:ext cx="7557795" cy="6555641"/>
          </a:xfrm>
          <a:prstGeom prst="rect">
            <a:avLst/>
          </a:prstGeom>
          <a:noFill/>
        </p:spPr>
        <p:txBody>
          <a:bodyPr wrap="square" rtlCol="0">
            <a:spAutoFit/>
          </a:bodyPr>
          <a:lstStyle/>
          <a:p>
            <a:r>
              <a:rPr lang="en-US" sz="3600" b="1" dirty="0" smtClean="0"/>
              <a:t>Why?</a:t>
            </a:r>
          </a:p>
          <a:p>
            <a:endParaRPr lang="en-US" sz="3200" b="1" dirty="0"/>
          </a:p>
          <a:p>
            <a:r>
              <a:rPr lang="en-US" sz="3200" dirty="0" smtClean="0"/>
              <a:t>To provide an opportunity for students to practice, experience and feel mechanics in a larger-than-life way.</a:t>
            </a:r>
          </a:p>
          <a:p>
            <a:endParaRPr lang="en-US" sz="3200" dirty="0"/>
          </a:p>
          <a:p>
            <a:r>
              <a:rPr lang="en-US" sz="3200" dirty="0" smtClean="0"/>
              <a:t>Students who come must complete the lab activities that require them to measure and calculate distances, velocities, times, accelerations, centripetal forces and g-force on the rides.</a:t>
            </a:r>
          </a:p>
          <a:p>
            <a:endParaRPr lang="en-US" sz="3200" dirty="0"/>
          </a:p>
          <a:p>
            <a:r>
              <a:rPr lang="en-US" sz="3200" dirty="0" smtClean="0"/>
              <a:t>Because its so much fun!</a:t>
            </a:r>
            <a:endParaRPr lang="en-US" sz="3200" dirty="0"/>
          </a:p>
        </p:txBody>
      </p:sp>
      <p:pic>
        <p:nvPicPr>
          <p:cNvPr id="6" name="Picture 5"/>
          <p:cNvPicPr>
            <a:picLocks noChangeAspect="1"/>
          </p:cNvPicPr>
          <p:nvPr/>
        </p:nvPicPr>
        <p:blipFill>
          <a:blip r:embed="rId3"/>
          <a:stretch>
            <a:fillRect/>
          </a:stretch>
        </p:blipFill>
        <p:spPr>
          <a:xfrm>
            <a:off x="8052318" y="392564"/>
            <a:ext cx="4040155" cy="6085966"/>
          </a:xfrm>
          <a:prstGeom prst="rect">
            <a:avLst/>
          </a:prstGeom>
        </p:spPr>
      </p:pic>
    </p:spTree>
    <p:extLst>
      <p:ext uri="{BB962C8B-B14F-4D97-AF65-F5344CB8AC3E}">
        <p14:creationId xmlns:p14="http://schemas.microsoft.com/office/powerpoint/2010/main" val="41508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7" dur="500"/>
                                        <p:tgtEl>
                                          <p:spTgt spid="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xEl>
                                              <p:pRg st="6" end="6"/>
                                            </p:txEl>
                                          </p:spTgt>
                                        </p:tgtEl>
                                        <p:attrNameLst>
                                          <p:attrName>style.visibility</p:attrName>
                                        </p:attrNameLst>
                                      </p:cBhvr>
                                      <p:to>
                                        <p:strVal val="visible"/>
                                      </p:to>
                                    </p:set>
                                    <p:animEffect transition="in" filter="randombar(horizontal)">
                                      <p:cBhvr>
                                        <p:cTn id="1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432319" y="387123"/>
            <a:ext cx="5154774" cy="4647426"/>
          </a:xfrm>
          <a:prstGeom prst="rect">
            <a:avLst/>
          </a:prstGeom>
          <a:noFill/>
        </p:spPr>
        <p:txBody>
          <a:bodyPr wrap="square" rtlCol="0">
            <a:spAutoFit/>
          </a:bodyPr>
          <a:lstStyle/>
          <a:p>
            <a:r>
              <a:rPr lang="en-US" sz="3600" b="1" dirty="0" smtClean="0"/>
              <a:t>Where?</a:t>
            </a:r>
          </a:p>
          <a:p>
            <a:endParaRPr lang="en-US" sz="3200" b="1" dirty="0" smtClean="0"/>
          </a:p>
          <a:p>
            <a:r>
              <a:rPr lang="en-US" sz="3200" dirty="0" smtClean="0"/>
              <a:t>Six Flags Magic Mountain is in Valencia, CA. It’s a 6 hour drive to Magic Mountain from Phoenix (a little more on a charter bus).</a:t>
            </a:r>
          </a:p>
          <a:p>
            <a:endParaRPr lang="en-US" sz="3200" dirty="0"/>
          </a:p>
          <a:p>
            <a:endParaRPr lang="en-US" sz="3600" b="1" dirty="0" smtClean="0"/>
          </a:p>
        </p:txBody>
      </p:sp>
      <p:pic>
        <p:nvPicPr>
          <p:cNvPr id="2" name="Picture 1"/>
          <p:cNvPicPr>
            <a:picLocks noChangeAspect="1"/>
          </p:cNvPicPr>
          <p:nvPr/>
        </p:nvPicPr>
        <p:blipFill rotWithShape="1">
          <a:blip r:embed="rId3"/>
          <a:srcRect l="6402"/>
          <a:stretch/>
        </p:blipFill>
        <p:spPr>
          <a:xfrm>
            <a:off x="5999584" y="907225"/>
            <a:ext cx="6031268" cy="3607221"/>
          </a:xfrm>
          <a:prstGeom prst="rect">
            <a:avLst/>
          </a:prstGeom>
        </p:spPr>
      </p:pic>
      <p:sp>
        <p:nvSpPr>
          <p:cNvPr id="6" name="TextBox 5"/>
          <p:cNvSpPr txBox="1"/>
          <p:nvPr/>
        </p:nvSpPr>
        <p:spPr>
          <a:xfrm>
            <a:off x="432319" y="3597048"/>
            <a:ext cx="10888824" cy="3108543"/>
          </a:xfrm>
          <a:prstGeom prst="rect">
            <a:avLst/>
          </a:prstGeom>
          <a:noFill/>
        </p:spPr>
        <p:txBody>
          <a:bodyPr wrap="square" rtlCol="0">
            <a:spAutoFit/>
          </a:bodyPr>
          <a:lstStyle/>
          <a:p>
            <a:endParaRPr lang="en-US" sz="3200" dirty="0"/>
          </a:p>
          <a:p>
            <a:r>
              <a:rPr lang="en-US" sz="3600" b="1" dirty="0" smtClean="0"/>
              <a:t>When?</a:t>
            </a:r>
            <a:endParaRPr lang="en-US" sz="3600" dirty="0" smtClean="0"/>
          </a:p>
          <a:p>
            <a:endParaRPr lang="en-US" sz="3200" b="1" dirty="0"/>
          </a:p>
          <a:p>
            <a:r>
              <a:rPr lang="en-US" sz="3200" dirty="0" smtClean="0"/>
              <a:t>Up to you, we take our trip on a Friday in the springtime. A weekday makes for shorter lines and the spring makes for usually great weather.</a:t>
            </a:r>
            <a:endParaRPr lang="en-US" sz="3200" dirty="0"/>
          </a:p>
        </p:txBody>
      </p:sp>
    </p:spTree>
    <p:extLst>
      <p:ext uri="{BB962C8B-B14F-4D97-AF65-F5344CB8AC3E}">
        <p14:creationId xmlns:p14="http://schemas.microsoft.com/office/powerpoint/2010/main" val="147917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randombar(horizontal)">
                                      <p:cBhvr>
                                        <p:cTn id="7" dur="500"/>
                                        <p:tgtEl>
                                          <p:spTgt spid="6">
                                            <p:txEl>
                                              <p:pRg st="1" end="1"/>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6">
                                            <p:txEl>
                                              <p:pRg st="3" end="3"/>
                                            </p:txEl>
                                          </p:spTgt>
                                        </p:tgtEl>
                                        <p:attrNameLst>
                                          <p:attrName>style.visibility</p:attrName>
                                        </p:attrNameLst>
                                      </p:cBhvr>
                                      <p:to>
                                        <p:strVal val="visible"/>
                                      </p:to>
                                    </p:set>
                                    <p:animEffect transition="in" filter="randombar(horizontal)">
                                      <p:cBhvr>
                                        <p:cTn id="10"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7" y="317241"/>
            <a:ext cx="5066522" cy="4585871"/>
          </a:xfrm>
          <a:prstGeom prst="rect">
            <a:avLst/>
          </a:prstGeom>
          <a:noFill/>
        </p:spPr>
        <p:txBody>
          <a:bodyPr wrap="square" rtlCol="0">
            <a:spAutoFit/>
          </a:bodyPr>
          <a:lstStyle/>
          <a:p>
            <a:r>
              <a:rPr lang="en-US" sz="3600" b="1" dirty="0" smtClean="0"/>
              <a:t>How?</a:t>
            </a:r>
          </a:p>
          <a:p>
            <a:endParaRPr lang="en-US" sz="3200" b="1" dirty="0" smtClean="0"/>
          </a:p>
          <a:p>
            <a:r>
              <a:rPr lang="en-US" sz="3200" dirty="0" smtClean="0"/>
              <a:t>There is a lot involved in planning the trip but its well worth it. The students, parent chaperones and teachers who have come along always tell me how much fun the trip was.</a:t>
            </a:r>
            <a:endParaRPr lang="en-US" sz="3200" dirty="0"/>
          </a:p>
        </p:txBody>
      </p:sp>
      <p:pic>
        <p:nvPicPr>
          <p:cNvPr id="6" name="Picture 5"/>
          <p:cNvPicPr>
            <a:picLocks noChangeAspect="1"/>
          </p:cNvPicPr>
          <p:nvPr/>
        </p:nvPicPr>
        <p:blipFill>
          <a:blip r:embed="rId3"/>
          <a:stretch>
            <a:fillRect/>
          </a:stretch>
        </p:blipFill>
        <p:spPr>
          <a:xfrm>
            <a:off x="5749018" y="317241"/>
            <a:ext cx="6266941" cy="6214188"/>
          </a:xfrm>
          <a:prstGeom prst="rect">
            <a:avLst/>
          </a:prstGeom>
        </p:spPr>
      </p:pic>
    </p:spTree>
    <p:extLst>
      <p:ext uri="{BB962C8B-B14F-4D97-AF65-F5344CB8AC3E}">
        <p14:creationId xmlns:p14="http://schemas.microsoft.com/office/powerpoint/2010/main" val="3843418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5570756"/>
          </a:xfrm>
          <a:prstGeom prst="rect">
            <a:avLst/>
          </a:prstGeom>
          <a:noFill/>
        </p:spPr>
        <p:txBody>
          <a:bodyPr wrap="square" rtlCol="0">
            <a:spAutoFit/>
          </a:bodyPr>
          <a:lstStyle/>
          <a:p>
            <a:r>
              <a:rPr lang="en-US" sz="3200" b="1" dirty="0" smtClean="0"/>
              <a:t>Trip Request</a:t>
            </a:r>
          </a:p>
          <a:p>
            <a:endParaRPr lang="en-US" sz="3200" b="1" dirty="0" smtClean="0"/>
          </a:p>
          <a:p>
            <a:r>
              <a:rPr lang="en-US" sz="3200" dirty="0" smtClean="0"/>
              <a:t>Get district approval.</a:t>
            </a:r>
          </a:p>
          <a:p>
            <a:endParaRPr lang="en-US" sz="3200" dirty="0"/>
          </a:p>
          <a:p>
            <a:r>
              <a:rPr lang="en-US" sz="3200" dirty="0" smtClean="0"/>
              <a:t>Determine if the trip is tax credit or not.</a:t>
            </a:r>
          </a:p>
          <a:p>
            <a:endParaRPr lang="en-US" sz="3200" dirty="0"/>
          </a:p>
          <a:p>
            <a:r>
              <a:rPr lang="en-US" sz="3200" b="1" dirty="0" smtClean="0"/>
              <a:t>Get Chaperones</a:t>
            </a:r>
          </a:p>
          <a:p>
            <a:endParaRPr lang="en-US" sz="3200" b="1" dirty="0"/>
          </a:p>
          <a:p>
            <a:r>
              <a:rPr lang="en-US" sz="3200" dirty="0" smtClean="0"/>
              <a:t>Let your students and their parents know about the trip so you can secure chaperones. Sometimes chaperone approval takes a long time.</a:t>
            </a:r>
            <a:endParaRPr lang="en-US" sz="3200" dirty="0"/>
          </a:p>
        </p:txBody>
      </p:sp>
    </p:spTree>
    <p:extLst>
      <p:ext uri="{BB962C8B-B14F-4D97-AF65-F5344CB8AC3E}">
        <p14:creationId xmlns:p14="http://schemas.microsoft.com/office/powerpoint/2010/main" val="233834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7" dur="500"/>
                                        <p:tgtEl>
                                          <p:spTgt spid="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xEl>
                                              <p:pRg st="6" end="6"/>
                                            </p:txEl>
                                          </p:spTgt>
                                        </p:tgtEl>
                                        <p:attrNameLst>
                                          <p:attrName>style.visibility</p:attrName>
                                        </p:attrNameLst>
                                      </p:cBhvr>
                                      <p:to>
                                        <p:strVal val="visible"/>
                                      </p:to>
                                    </p:set>
                                    <p:animEffect transition="in" filter="randombar(horizontal)">
                                      <p:cBhvr>
                                        <p:cTn id="12" dur="500"/>
                                        <p:tgtEl>
                                          <p:spTgt spid="5">
                                            <p:txEl>
                                              <p:pRg st="6" end="6"/>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animEffect transition="in" filter="randombar(horizontal)">
                                      <p:cBhvr>
                                        <p:cTn id="15"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5324535"/>
          </a:xfrm>
          <a:prstGeom prst="rect">
            <a:avLst/>
          </a:prstGeom>
          <a:noFill/>
        </p:spPr>
        <p:txBody>
          <a:bodyPr wrap="square" rtlCol="0">
            <a:spAutoFit/>
          </a:bodyPr>
          <a:lstStyle/>
          <a:p>
            <a:r>
              <a:rPr lang="en-US" sz="3200" b="1" dirty="0" smtClean="0"/>
              <a:t>Accounting and Costs</a:t>
            </a:r>
          </a:p>
          <a:p>
            <a:endParaRPr lang="en-US" sz="2800" b="1" dirty="0" smtClean="0"/>
          </a:p>
          <a:p>
            <a:r>
              <a:rPr lang="en-US" sz="2800" dirty="0" smtClean="0"/>
              <a:t>We pay for the transportation by charter bus and entry to the park. We do not cover food costs, but there is an option to purchase a meal ticket for the park with your entry tickets. We ask students to bring money to cover their food costs. Currently we charge $120 for each student.</a:t>
            </a:r>
          </a:p>
          <a:p>
            <a:endParaRPr lang="en-US" sz="2800" u="sng" dirty="0" smtClean="0"/>
          </a:p>
          <a:p>
            <a:r>
              <a:rPr lang="en-US" sz="2800" u="sng" dirty="0" smtClean="0"/>
              <a:t>Booster Club Accounts</a:t>
            </a:r>
          </a:p>
          <a:p>
            <a:r>
              <a:rPr lang="en-US" sz="2800" dirty="0" smtClean="0"/>
              <a:t>Using a booster club to funnel money through allows for less district paperwork and oversight. It also allows you to pay in cash instead of through purchase orders.</a:t>
            </a:r>
          </a:p>
          <a:p>
            <a:endParaRPr lang="en-US" sz="2800" dirty="0" smtClean="0"/>
          </a:p>
        </p:txBody>
      </p:sp>
    </p:spTree>
    <p:extLst>
      <p:ext uri="{BB962C8B-B14F-4D97-AF65-F5344CB8AC3E}">
        <p14:creationId xmlns:p14="http://schemas.microsoft.com/office/powerpoint/2010/main" val="690631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7" dur="500"/>
                                        <p:tgtEl>
                                          <p:spTgt spid="5">
                                            <p:txEl>
                                              <p:pRg st="4" end="4"/>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5">
                                            <p:txEl>
                                              <p:pRg st="5" end="5"/>
                                            </p:txEl>
                                          </p:spTgt>
                                        </p:tgtEl>
                                        <p:attrNameLst>
                                          <p:attrName>style.visibility</p:attrName>
                                        </p:attrNameLst>
                                      </p:cBhvr>
                                      <p:to>
                                        <p:strVal val="visible"/>
                                      </p:to>
                                    </p:set>
                                    <p:animEffect transition="in" filter="randombar(horizontal)">
                                      <p:cBhvr>
                                        <p:cTn id="10"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6186309"/>
          </a:xfrm>
          <a:prstGeom prst="rect">
            <a:avLst/>
          </a:prstGeom>
          <a:noFill/>
        </p:spPr>
        <p:txBody>
          <a:bodyPr wrap="square" rtlCol="0">
            <a:spAutoFit/>
          </a:bodyPr>
          <a:lstStyle/>
          <a:p>
            <a:r>
              <a:rPr lang="en-US" sz="3200" b="1" dirty="0" smtClean="0"/>
              <a:t>Accounting</a:t>
            </a:r>
          </a:p>
          <a:p>
            <a:endParaRPr lang="en-US" sz="2800" b="1" dirty="0" smtClean="0"/>
          </a:p>
          <a:p>
            <a:r>
              <a:rPr lang="en-US" sz="2800" u="sng" dirty="0" smtClean="0"/>
              <a:t>Club Accounts</a:t>
            </a:r>
            <a:endParaRPr lang="en-US" sz="2800" b="1" u="sng" dirty="0" smtClean="0"/>
          </a:p>
          <a:p>
            <a:r>
              <a:rPr lang="en-US" sz="2800" dirty="0" smtClean="0"/>
              <a:t>Clubs can sponsor the trip (i.e. the Physics Club) and the money can funnel through your club account. Be aware that club accounts have different rules that may require club meetings and member approval for spending. </a:t>
            </a:r>
          </a:p>
          <a:p>
            <a:endParaRPr lang="en-US" sz="2800" dirty="0" smtClean="0"/>
          </a:p>
          <a:p>
            <a:r>
              <a:rPr lang="en-US" sz="2800" u="sng" dirty="0" smtClean="0"/>
              <a:t>Tax Credit Funds</a:t>
            </a:r>
            <a:endParaRPr lang="en-US" sz="2800" b="1" u="sng" dirty="0" smtClean="0"/>
          </a:p>
          <a:p>
            <a:r>
              <a:rPr lang="en-US" sz="2800" dirty="0" smtClean="0"/>
              <a:t>If your trip qualifies for tax credit funding it may run through a different account on your campus/district.</a:t>
            </a:r>
          </a:p>
          <a:p>
            <a:endParaRPr lang="en-US" sz="2800" dirty="0"/>
          </a:p>
          <a:p>
            <a:r>
              <a:rPr lang="en-US" sz="2800" u="sng" dirty="0" smtClean="0"/>
              <a:t>Title I Funding</a:t>
            </a:r>
            <a:endParaRPr lang="en-US" sz="2800" b="1" u="sng" dirty="0" smtClean="0"/>
          </a:p>
          <a:p>
            <a:r>
              <a:rPr lang="en-US" sz="2800" dirty="0" smtClean="0"/>
              <a:t>Some schools have used their Title I funding to help support students who cannot afford the trip.</a:t>
            </a:r>
            <a:endParaRPr lang="en-US" sz="2800" dirty="0"/>
          </a:p>
        </p:txBody>
      </p:sp>
    </p:spTree>
    <p:extLst>
      <p:ext uri="{BB962C8B-B14F-4D97-AF65-F5344CB8AC3E}">
        <p14:creationId xmlns:p14="http://schemas.microsoft.com/office/powerpoint/2010/main" val="3001095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Effect transition="in" filter="randombar(horizontal)">
                                      <p:cBhvr>
                                        <p:cTn id="7" dur="500"/>
                                        <p:tgtEl>
                                          <p:spTgt spid="5">
                                            <p:txEl>
                                              <p:pRg st="5" end="5"/>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5">
                                            <p:txEl>
                                              <p:pRg st="6" end="6"/>
                                            </p:txEl>
                                          </p:spTgt>
                                        </p:tgtEl>
                                        <p:attrNameLst>
                                          <p:attrName>style.visibility</p:attrName>
                                        </p:attrNameLst>
                                      </p:cBhvr>
                                      <p:to>
                                        <p:strVal val="visible"/>
                                      </p:to>
                                    </p:set>
                                    <p:animEffect transition="in" filter="randombar(horizontal)">
                                      <p:cBhvr>
                                        <p:cTn id="10" dur="500"/>
                                        <p:tgtEl>
                                          <p:spTgt spid="5">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animEffect transition="in" filter="randombar(horizontal)">
                                      <p:cBhvr>
                                        <p:cTn id="15" dur="500"/>
                                        <p:tgtEl>
                                          <p:spTgt spid="5">
                                            <p:txEl>
                                              <p:pRg st="8" end="8"/>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5">
                                            <p:txEl>
                                              <p:pRg st="9" end="9"/>
                                            </p:txEl>
                                          </p:spTgt>
                                        </p:tgtEl>
                                        <p:attrNameLst>
                                          <p:attrName>style.visibility</p:attrName>
                                        </p:attrNameLst>
                                      </p:cBhvr>
                                      <p:to>
                                        <p:strVal val="visible"/>
                                      </p:to>
                                    </p:set>
                                    <p:animEffect transition="in" filter="randombar(horizontal)">
                                      <p:cBhvr>
                                        <p:cTn id="18"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5755422"/>
          </a:xfrm>
          <a:prstGeom prst="rect">
            <a:avLst/>
          </a:prstGeom>
          <a:noFill/>
        </p:spPr>
        <p:txBody>
          <a:bodyPr wrap="square" rtlCol="0">
            <a:spAutoFit/>
          </a:bodyPr>
          <a:lstStyle/>
          <a:p>
            <a:r>
              <a:rPr lang="en-US" sz="3200" b="1" dirty="0" smtClean="0"/>
              <a:t>Magic Mountain</a:t>
            </a:r>
          </a:p>
          <a:p>
            <a:endParaRPr lang="en-US" sz="2800" b="1" dirty="0" smtClean="0"/>
          </a:p>
          <a:p>
            <a:r>
              <a:rPr lang="en-US" sz="2800" u="sng" dirty="0" smtClean="0"/>
              <a:t>Group Sales (20 or more)</a:t>
            </a:r>
            <a:endParaRPr lang="en-US" sz="2800" b="1" u="sng" dirty="0" smtClean="0"/>
          </a:p>
          <a:p>
            <a:r>
              <a:rPr lang="en-US" sz="2800" dirty="0" smtClean="0"/>
              <a:t>If you are bringing more than 20 people, you can purchase your tickets through group sales for a discounted price. They will mail you your tickets in advance if they receive payment in time.</a:t>
            </a:r>
          </a:p>
          <a:p>
            <a:endParaRPr lang="en-US" sz="2800" dirty="0"/>
          </a:p>
          <a:p>
            <a:r>
              <a:rPr lang="en-US" sz="2800" u="sng" dirty="0" smtClean="0"/>
              <a:t>Consignment tickets (100 or more)</a:t>
            </a:r>
            <a:endParaRPr lang="en-US" sz="2800" dirty="0" smtClean="0"/>
          </a:p>
          <a:p>
            <a:r>
              <a:rPr lang="en-US" sz="2800" dirty="0" smtClean="0"/>
              <a:t>If you are bringing enough people you can work with an Account Executive to send you tickets on consignment. This is a great option because they can ship you tickets way in advance and send you more than you may need so that you are sure to have enough tickets for last second additions. After the trip you return unused tickets with your payment.</a:t>
            </a:r>
            <a:endParaRPr lang="en-US" sz="2800" dirty="0"/>
          </a:p>
        </p:txBody>
      </p:sp>
    </p:spTree>
    <p:extLst>
      <p:ext uri="{BB962C8B-B14F-4D97-AF65-F5344CB8AC3E}">
        <p14:creationId xmlns:p14="http://schemas.microsoft.com/office/powerpoint/2010/main" val="4136012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Effect transition="in" filter="randombar(horizontal)">
                                      <p:cBhvr>
                                        <p:cTn id="7" dur="500"/>
                                        <p:tgtEl>
                                          <p:spTgt spid="5">
                                            <p:txEl>
                                              <p:pRg st="5" end="5"/>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5">
                                            <p:txEl>
                                              <p:pRg st="6" end="6"/>
                                            </p:txEl>
                                          </p:spTgt>
                                        </p:tgtEl>
                                        <p:attrNameLst>
                                          <p:attrName>style.visibility</p:attrName>
                                        </p:attrNameLst>
                                      </p:cBhvr>
                                      <p:to>
                                        <p:strVal val="visible"/>
                                      </p:to>
                                    </p:set>
                                    <p:animEffect transition="in" filter="randombar(horizontal)">
                                      <p:cBhvr>
                                        <p:cTn id="10"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550506" y="317241"/>
            <a:ext cx="11364685" cy="2308324"/>
          </a:xfrm>
          <a:prstGeom prst="rect">
            <a:avLst/>
          </a:prstGeom>
          <a:noFill/>
        </p:spPr>
        <p:txBody>
          <a:bodyPr wrap="square" rtlCol="0">
            <a:spAutoFit/>
          </a:bodyPr>
          <a:lstStyle/>
          <a:p>
            <a:r>
              <a:rPr lang="en-US" sz="3200" b="1" dirty="0" smtClean="0"/>
              <a:t>Magic Mountain</a:t>
            </a:r>
          </a:p>
          <a:p>
            <a:endParaRPr lang="en-US" sz="2800" b="1" dirty="0" smtClean="0"/>
          </a:p>
          <a:p>
            <a:r>
              <a:rPr lang="en-US" sz="2800" u="sng" dirty="0" smtClean="0"/>
              <a:t>Consignment tickets (100 or more)</a:t>
            </a:r>
            <a:endParaRPr lang="en-US" sz="2800" dirty="0" smtClean="0"/>
          </a:p>
          <a:p>
            <a:r>
              <a:rPr lang="en-US" sz="2800" dirty="0" smtClean="0"/>
              <a:t>Last year we worked with Crystal </a:t>
            </a:r>
            <a:r>
              <a:rPr lang="en-US" sz="2800" dirty="0" err="1" smtClean="0"/>
              <a:t>Collatos</a:t>
            </a:r>
            <a:r>
              <a:rPr lang="en-US" sz="2800" dirty="0" smtClean="0"/>
              <a:t> to get our tickets on consignment.</a:t>
            </a:r>
          </a:p>
          <a:p>
            <a:endParaRPr lang="en-US" sz="2800" dirty="0"/>
          </a:p>
        </p:txBody>
      </p:sp>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3423460" y="2625565"/>
            <a:ext cx="6092343" cy="3772483"/>
          </a:xfrm>
          <a:prstGeom prst="rect">
            <a:avLst/>
          </a:prstGeom>
        </p:spPr>
      </p:pic>
    </p:spTree>
    <p:extLst>
      <p:ext uri="{BB962C8B-B14F-4D97-AF65-F5344CB8AC3E}">
        <p14:creationId xmlns:p14="http://schemas.microsoft.com/office/powerpoint/2010/main" val="3352949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TotalTime>
  <Words>761</Words>
  <Application>Microsoft Office PowerPoint</Application>
  <PresentationFormat>Widescreen</PresentationFormat>
  <Paragraphs>72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Johnson</dc:creator>
  <cp:lastModifiedBy>Johnson</cp:lastModifiedBy>
  <cp:revision>6</cp:revision>
  <cp:lastPrinted>2015-04-11T03:03:15Z</cp:lastPrinted>
  <dcterms:created xsi:type="dcterms:W3CDTF">2015-04-11T02:16:26Z</dcterms:created>
  <dcterms:modified xsi:type="dcterms:W3CDTF">2015-04-11T05:48:57Z</dcterms:modified>
</cp:coreProperties>
</file>